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9" r:id="rId2"/>
    <p:sldId id="257" r:id="rId3"/>
    <p:sldId id="258" r:id="rId4"/>
    <p:sldId id="265" r:id="rId5"/>
    <p:sldId id="266" r:id="rId6"/>
    <p:sldId id="267" r:id="rId7"/>
    <p:sldId id="268" r:id="rId8"/>
    <p:sldId id="270" r:id="rId9"/>
    <p:sldId id="271" r:id="rId10"/>
    <p:sldId id="286" r:id="rId11"/>
    <p:sldId id="276" r:id="rId12"/>
    <p:sldId id="273" r:id="rId13"/>
    <p:sldId id="274" r:id="rId14"/>
    <p:sldId id="278" r:id="rId15"/>
    <p:sldId id="279" r:id="rId16"/>
    <p:sldId id="280" r:id="rId17"/>
    <p:sldId id="281" r:id="rId18"/>
    <p:sldId id="282" r:id="rId19"/>
    <p:sldId id="283" r:id="rId20"/>
    <p:sldId id="28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546" autoAdjust="0"/>
  </p:normalViewPr>
  <p:slideViewPr>
    <p:cSldViewPr snapToGrid="0">
      <p:cViewPr varScale="1">
        <p:scale>
          <a:sx n="60" d="100"/>
          <a:sy n="60" d="100"/>
        </p:scale>
        <p:origin x="7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5E2DF-6C43-4571-BE2E-4A3ADC545A05}" type="datetimeFigureOut">
              <a:rPr lang="pt-BR" smtClean="0"/>
              <a:t>19/06/2018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15D46-D45B-4841-B2C0-AB160F0CC0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8264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Nosso projeto foi sobre o tema “</a:t>
            </a:r>
            <a:r>
              <a:rPr lang="pt-BR" dirty="0" err="1"/>
              <a:t>Toonify</a:t>
            </a:r>
            <a:r>
              <a:rPr lang="pt-BR" dirty="0"/>
              <a:t> – Cartoon </a:t>
            </a:r>
            <a:r>
              <a:rPr lang="pt-BR" dirty="0" err="1"/>
              <a:t>Photo</a:t>
            </a:r>
            <a:r>
              <a:rPr lang="pt-BR" dirty="0"/>
              <a:t> </a:t>
            </a:r>
            <a:r>
              <a:rPr lang="pt-BR" dirty="0" err="1"/>
              <a:t>Effect</a:t>
            </a:r>
            <a:r>
              <a:rPr lang="pt-BR" dirty="0"/>
              <a:t> </a:t>
            </a:r>
            <a:r>
              <a:rPr lang="pt-BR" dirty="0" err="1"/>
              <a:t>Application</a:t>
            </a:r>
            <a:r>
              <a:rPr lang="pt-BR" dirty="0"/>
              <a:t>”. Meu nome é Estevam, ele é o Marcos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6230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Começa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aleatórios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calculados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M-step 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arredores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E-step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Basicamente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arredores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esquema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tranquilho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vizualizar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começa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escolhendo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aleatóriamente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“centroids”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seguida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iteração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chamam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E-step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Extraction Step 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arredores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“centroid”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M-Step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Maximization Step,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recalcula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centroids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coordenadas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RGB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shape dimension can be -1. In this case, the value is inferred from the length of the array and remaining dimensions.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8883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7801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4k sofre uma </a:t>
            </a:r>
            <a:r>
              <a:rPr lang="pt-BR" dirty="0" err="1"/>
              <a:t>cartoonização</a:t>
            </a:r>
            <a:r>
              <a:rPr lang="pt-BR" dirty="0"/>
              <a:t> interna</a:t>
            </a:r>
          </a:p>
          <a:p>
            <a:pPr marL="171450" indent="-171450">
              <a:buFontTx/>
              <a:buChar char="-"/>
            </a:pPr>
            <a:r>
              <a:rPr lang="pt-BR" dirty="0"/>
              <a:t>Notar como ondas, no aspecto geral, não receberam o efeito</a:t>
            </a:r>
          </a:p>
          <a:p>
            <a:pPr marL="171450" indent="-171450">
              <a:buFontTx/>
              <a:buChar char="-"/>
            </a:pPr>
            <a:r>
              <a:rPr lang="pt-BR" dirty="0"/>
              <a:t>Redimensiono a imagem usando a interpolação cubica – preserva mais as bordas que os outros métodos da </a:t>
            </a:r>
            <a:r>
              <a:rPr lang="pt-BR" dirty="0" err="1"/>
              <a:t>lib</a:t>
            </a:r>
            <a:r>
              <a:rPr lang="pt-BR" dirty="0"/>
              <a:t> do </a:t>
            </a:r>
            <a:r>
              <a:rPr lang="pt-BR" dirty="0" err="1"/>
              <a:t>opencv</a:t>
            </a: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  <a:p>
            <a:pPr marL="0" indent="0">
              <a:buFontTx/>
              <a:buNone/>
            </a:pPr>
            <a:r>
              <a:rPr lang="pt-BR" dirty="0"/>
              <a:t>Faço uma interpolação cúbica.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Area&amp;nearest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criam bordas mais irregulares, bordas que mais pareciam com "blocos" enquanto o linear suaviza as bordas. E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cubic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Lanczos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preservam as bordas, escolhemos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cubic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pois entre ele e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Lanczos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Lanczos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mostra mais lento em todos os testes e não tem tanta diferença em relação ao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cubic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cubic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coisa de 6 vezes mais rápido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595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"exempli gratia"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2047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Criar um filtro cartoon</a:t>
            </a:r>
          </a:p>
          <a:p>
            <a:pPr marL="171450" indent="-171450">
              <a:buFontTx/>
              <a:buChar char="-"/>
            </a:pPr>
            <a:r>
              <a:rPr lang="pt-BR" dirty="0"/>
              <a:t>Visamos um efeito visual agradável </a:t>
            </a:r>
          </a:p>
          <a:p>
            <a:pPr marL="171450" indent="-171450">
              <a:buFontTx/>
              <a:buChar char="-"/>
            </a:pPr>
            <a:r>
              <a:rPr lang="pt-BR" dirty="0"/>
              <a:t>Nós preocupamos com a velocidade em que isso é feito</a:t>
            </a:r>
          </a:p>
          <a:p>
            <a:pPr marL="0" indent="0">
              <a:buFontTx/>
              <a:buNone/>
            </a:pPr>
            <a:endParaRPr lang="pt-BR" dirty="0"/>
          </a:p>
          <a:p>
            <a:pPr marL="0" indent="0">
              <a:buFontTx/>
              <a:buNone/>
            </a:pPr>
            <a:endParaRPr lang="pt-BR" dirty="0"/>
          </a:p>
          <a:p>
            <a:pPr marL="0" indent="0">
              <a:buFontTx/>
              <a:buNone/>
            </a:pPr>
            <a:r>
              <a:rPr lang="pt-BR" dirty="0"/>
              <a:t>Primeiro de tudo, nosso objetivo foi o de criar um filtro capaz de aplicar um efeito de </a:t>
            </a:r>
            <a:r>
              <a:rPr lang="pt-BR" dirty="0" err="1"/>
              <a:t>Cartoonização</a:t>
            </a:r>
            <a:r>
              <a:rPr lang="pt-BR" dirty="0"/>
              <a:t> sobre imagens, como a dessa foto retirada do próprio </a:t>
            </a:r>
            <a:r>
              <a:rPr lang="pt-BR" dirty="0" err="1"/>
              <a:t>paper</a:t>
            </a:r>
            <a:r>
              <a:rPr lang="pt-BR" dirty="0"/>
              <a:t>. Visando, claro, o efeito visual sobre a imagem e a velocidade com que isso é feito.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207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err="1"/>
              <a:t>Paper</a:t>
            </a:r>
            <a:r>
              <a:rPr lang="pt-BR" dirty="0"/>
              <a:t> foi nossa principal referência</a:t>
            </a:r>
          </a:p>
          <a:p>
            <a:pPr marL="0" indent="0">
              <a:buFontTx/>
              <a:buNone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Nossa principal referência foi o </a:t>
            </a:r>
            <a:r>
              <a:rPr lang="pt-BR" dirty="0" err="1"/>
              <a:t>paper</a:t>
            </a:r>
            <a:r>
              <a:rPr lang="pt-BR" dirty="0"/>
              <a:t> do Kevin </a:t>
            </a:r>
            <a:r>
              <a:rPr lang="pt-BR" dirty="0" err="1"/>
              <a:t>Dade</a:t>
            </a:r>
            <a:r>
              <a:rPr lang="pt-BR" dirty="0"/>
              <a:t> da Universidade de Stanford, o qual nos deu uma boa ideia da direção que devíamos tomar. Sobre o algoritmo o que ele basicamente diz é: “O processo para produzir um efeito cartoon é divido em 2 ramos, um para detectar e acentuar as bordas e o outro para suavizar e quantizar as cores na imagem. No final, combinamos as imagens resultantes para alcançar esse efeito.”</a:t>
            </a:r>
          </a:p>
          <a:p>
            <a:pPr marL="0" indent="0">
              <a:buFontTx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7937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Dito isso, as principais funções que utilizamos para cumprir essa tarefa foram essas: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7150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Aplica um filtro de mediana</a:t>
            </a:r>
          </a:p>
          <a:p>
            <a:pPr marL="171450" indent="-171450">
              <a:buFontTx/>
              <a:buChar char="-"/>
            </a:pPr>
            <a:r>
              <a:rPr lang="pt-BR" dirty="0"/>
              <a:t>Ruídos atrapalham a detecção de bordas</a:t>
            </a:r>
          </a:p>
          <a:p>
            <a:pPr marL="171450" indent="-171450">
              <a:buFontTx/>
              <a:buChar char="-"/>
            </a:pPr>
            <a:r>
              <a:rPr lang="pt-BR" dirty="0"/>
              <a:t>Consequência de suavização da imagem</a:t>
            </a:r>
          </a:p>
          <a:p>
            <a:endParaRPr lang="pt-BR" dirty="0"/>
          </a:p>
          <a:p>
            <a:r>
              <a:rPr lang="pt-BR" dirty="0"/>
              <a:t>A </a:t>
            </a:r>
            <a:r>
              <a:rPr lang="pt-BR" dirty="0" err="1"/>
              <a:t>medianBlur</a:t>
            </a:r>
            <a:r>
              <a:rPr lang="pt-BR" dirty="0"/>
              <a:t> apenas aplica um filtro de mediana na imagem. Fazemos isso buscando reduzir ruídos que podem haver na imagem, o quais, prejudicariam a detecção de bordas que acontece em seguida e outro efeito é que a imagem acaba sendo suavizada.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571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Lida bem com falsas bordas</a:t>
            </a:r>
          </a:p>
          <a:p>
            <a:pPr marL="171450" indent="-171450">
              <a:buFontTx/>
              <a:buChar char="-"/>
            </a:pPr>
            <a:r>
              <a:rPr lang="pt-BR" dirty="0"/>
              <a:t>Retorna bordas finas</a:t>
            </a:r>
          </a:p>
          <a:p>
            <a:endParaRPr lang="pt-BR" dirty="0"/>
          </a:p>
          <a:p>
            <a:r>
              <a:rPr lang="pt-BR" dirty="0"/>
              <a:t>Em seguida aplicamos, encima da imagem resultado do filtro da mediana, o algoritmo de </a:t>
            </a:r>
            <a:r>
              <a:rPr lang="pt-BR" dirty="0" err="1"/>
              <a:t>Canny</a:t>
            </a:r>
            <a:r>
              <a:rPr lang="pt-BR" dirty="0"/>
              <a:t> para detecção de bordas, visto que ele lida muito bem com falsas-bordas e nos retorna as bordas finas que desejamos pro resultado final.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481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Detalhes restantes</a:t>
            </a:r>
          </a:p>
          <a:p>
            <a:endParaRPr lang="pt-BR" dirty="0"/>
          </a:p>
          <a:p>
            <a:r>
              <a:rPr lang="pt-BR" dirty="0"/>
              <a:t>Após extrairmos as bordas, pegamos a mesma imagem resultante do filtro da mediana e passamos um filtro bilateral visando remover detalhes que restaram na imagem. Nessa imagem pode não estar muito claro o efeito desse filtro, mas **passa slide**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77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Brilho das ondas</a:t>
            </a:r>
          </a:p>
          <a:p>
            <a:pPr marL="171450" indent="-171450">
              <a:buFontTx/>
              <a:buChar char="-"/>
            </a:pPr>
            <a:r>
              <a:rPr lang="pt-BR" dirty="0"/>
              <a:t>Detalhes nas montanhas</a:t>
            </a:r>
          </a:p>
          <a:p>
            <a:endParaRPr lang="pt-BR" dirty="0"/>
          </a:p>
          <a:p>
            <a:r>
              <a:rPr lang="pt-BR" dirty="0"/>
              <a:t>Aqui podemos ver claramente os efeitos dele. Notem o brilho das “ondas” na água. Eles somem, fazendo parecer que o lago não tem movimento nenhum na água. As montanhas lá atrás também mudam.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4925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Quantiza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último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porém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algoritmo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k-means que é 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responsável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quantização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cores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maneira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interessante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shape dimension can be -1. In this case, the value is inferred from the length of the array and remaining dimensions.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15D46-D45B-4841-B2C0-AB160F0CC02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103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6/19/2018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6/19/2018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6/19/2018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homepages.inf.ed.ac.uk/rbf/CVonline/LOCAL_COPIES/MANDUCHI1/Bilateral_Filtering.html" TargetMode="External"/><Relationship Id="rId2" Type="http://schemas.openxmlformats.org/officeDocument/2006/relationships/hyperlink" Target="https://stacks.stanford.edu/file/druid:yt916dh6570/Dade_Toonify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allpaperscraft.com/" TargetMode="External"/><Relationship Id="rId5" Type="http://schemas.openxmlformats.org/officeDocument/2006/relationships/hyperlink" Target="https://docs.opencv.org/3.1.0/index.html" TargetMode="External"/><Relationship Id="rId4" Type="http://schemas.openxmlformats.org/officeDocument/2006/relationships/hyperlink" Target="https://jakevdp.github.io/PythonDataScienceHandbook/05.11-k-mean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CB416-A859-4016-87F9-36F5A5286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99419"/>
            <a:ext cx="8825658" cy="3329581"/>
          </a:xfrm>
        </p:spPr>
        <p:txBody>
          <a:bodyPr/>
          <a:lstStyle/>
          <a:p>
            <a:pPr algn="ctr"/>
            <a:r>
              <a:rPr lang="pt-BR" b="1" dirty="0" err="1">
                <a:solidFill>
                  <a:schemeClr val="tx1"/>
                </a:solidFill>
              </a:rPr>
              <a:t>Toonify</a:t>
            </a:r>
            <a:r>
              <a:rPr lang="pt-BR" dirty="0">
                <a:solidFill>
                  <a:schemeClr val="tx1"/>
                </a:solidFill>
              </a:rPr>
              <a:t> 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sz="4400" dirty="0">
                <a:solidFill>
                  <a:schemeClr val="tx1"/>
                </a:solidFill>
              </a:rPr>
              <a:t>Cartoon </a:t>
            </a:r>
            <a:r>
              <a:rPr lang="pt-BR" sz="4400" dirty="0" err="1">
                <a:solidFill>
                  <a:schemeClr val="tx1"/>
                </a:solidFill>
              </a:rPr>
              <a:t>Photo</a:t>
            </a:r>
            <a:r>
              <a:rPr lang="pt-BR" sz="4400" dirty="0">
                <a:solidFill>
                  <a:schemeClr val="tx1"/>
                </a:solidFill>
              </a:rPr>
              <a:t> </a:t>
            </a:r>
            <a:r>
              <a:rPr lang="pt-BR" sz="4400" dirty="0" err="1">
                <a:solidFill>
                  <a:schemeClr val="tx1"/>
                </a:solidFill>
              </a:rPr>
              <a:t>Effect</a:t>
            </a:r>
            <a:r>
              <a:rPr lang="pt-BR" sz="4400" dirty="0">
                <a:solidFill>
                  <a:schemeClr val="tx1"/>
                </a:solidFill>
              </a:rPr>
              <a:t> </a:t>
            </a:r>
            <a:r>
              <a:rPr lang="pt-BR" sz="4400" dirty="0" err="1">
                <a:solidFill>
                  <a:schemeClr val="tx1"/>
                </a:solidFill>
              </a:rPr>
              <a:t>Application</a:t>
            </a:r>
            <a:endParaRPr lang="pt-BR" sz="44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ABF802-972B-49D3-AD56-9CD1045C7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893" y="5720699"/>
            <a:ext cx="9769720" cy="861420"/>
          </a:xfrm>
        </p:spPr>
        <p:txBody>
          <a:bodyPr>
            <a:noAutofit/>
          </a:bodyPr>
          <a:lstStyle/>
          <a:p>
            <a:r>
              <a:rPr lang="pt-BR" sz="1600" dirty="0"/>
              <a:t>Estevam Galvão Albuquerque – engenharia de computação, universidade de Brasília</a:t>
            </a:r>
          </a:p>
          <a:p>
            <a:r>
              <a:rPr lang="pt-BR" sz="1600" dirty="0"/>
              <a:t>Marcos Paulo bezerra </a:t>
            </a:r>
            <a:r>
              <a:rPr lang="pt-BR" sz="1600" dirty="0" err="1"/>
              <a:t>diniz</a:t>
            </a:r>
            <a:r>
              <a:rPr lang="pt-BR" sz="1600" dirty="0"/>
              <a:t> – engenharia de computação, universidade de Brasília</a:t>
            </a:r>
          </a:p>
        </p:txBody>
      </p:sp>
    </p:spTree>
    <p:extLst>
      <p:ext uri="{BB962C8B-B14F-4D97-AF65-F5344CB8AC3E}">
        <p14:creationId xmlns:p14="http://schemas.microsoft.com/office/powerpoint/2010/main" val="3796718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14F88-541B-4C24-A1E9-9659700DB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cv2.kmeans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A11317-2BB5-4BFA-B034-923BD131F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46" y="1215154"/>
            <a:ext cx="3787565" cy="2209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000" dirty="0" err="1"/>
              <a:t>Advinhar</a:t>
            </a:r>
            <a:r>
              <a:rPr lang="pt-BR" sz="2000" dirty="0"/>
              <a:t> K “</a:t>
            </a:r>
            <a:r>
              <a:rPr lang="pt-BR" sz="2000" dirty="0" err="1"/>
              <a:t>centroids</a:t>
            </a:r>
            <a:r>
              <a:rPr lang="pt-BR" sz="2000" dirty="0"/>
              <a:t>” aleatórios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746ABEA-5110-4925-9BFA-59F5A573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9717"/>
            <a:ext cx="12192000" cy="3166904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94291ED-0183-416B-89A3-1DE585B9A778}"/>
              </a:ext>
            </a:extLst>
          </p:cNvPr>
          <p:cNvSpPr txBox="1">
            <a:spLocks/>
          </p:cNvSpPr>
          <p:nvPr/>
        </p:nvSpPr>
        <p:spPr>
          <a:xfrm>
            <a:off x="3922711" y="1276530"/>
            <a:ext cx="3995318" cy="255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lvl="1" indent="0">
              <a:buNone/>
            </a:pPr>
            <a:endParaRPr lang="pt-BR" sz="20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E960A8F6-DB6F-4D5B-8DCE-918E62E16EF2}"/>
              </a:ext>
            </a:extLst>
          </p:cNvPr>
          <p:cNvSpPr txBox="1">
            <a:spLocks/>
          </p:cNvSpPr>
          <p:nvPr/>
        </p:nvSpPr>
        <p:spPr>
          <a:xfrm>
            <a:off x="3667229" y="1137973"/>
            <a:ext cx="7278558" cy="2286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pt-B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000" dirty="0"/>
              <a:t>Repetir: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t-BR" sz="1800" dirty="0" err="1"/>
              <a:t>E-Step</a:t>
            </a:r>
            <a:r>
              <a:rPr lang="pt-BR" sz="1800" dirty="0"/>
              <a:t>: classificar cada ponto com base no seu “</a:t>
            </a:r>
            <a:r>
              <a:rPr lang="pt-BR" sz="1800" dirty="0" err="1"/>
              <a:t>centroid</a:t>
            </a:r>
            <a:r>
              <a:rPr lang="pt-BR" sz="1800" dirty="0"/>
              <a:t>” mais próximo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t-BR" sz="1800" dirty="0"/>
              <a:t>M-</a:t>
            </a:r>
            <a:r>
              <a:rPr lang="pt-BR" sz="1800" dirty="0" err="1"/>
              <a:t>Step</a:t>
            </a:r>
            <a:r>
              <a:rPr lang="pt-BR" sz="1800" dirty="0"/>
              <a:t>: Recalcular os “</a:t>
            </a:r>
            <a:r>
              <a:rPr lang="pt-BR" sz="1800" dirty="0" err="1"/>
              <a:t>centroids</a:t>
            </a:r>
            <a:r>
              <a:rPr lang="pt-BR" sz="1800" dirty="0"/>
              <a:t>” com base nos pontos já classificados</a:t>
            </a:r>
          </a:p>
          <a:p>
            <a:pPr lvl="2">
              <a:buFont typeface="Arial" panose="020B0604020202020204" pitchFamily="34" charset="0"/>
              <a:buChar char="•"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664697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B23C1-1334-4731-AA56-354EFA49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do exemplo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627CD44-8A87-453B-9CE5-D4E946082D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870" y="2439194"/>
            <a:ext cx="6052130" cy="3429000"/>
          </a:xfr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9626906-366A-435B-8167-373F4A713B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441575"/>
            <a:ext cx="6052130" cy="3429000"/>
          </a:xfrm>
        </p:spPr>
      </p:pic>
    </p:spTree>
    <p:extLst>
      <p:ext uri="{BB962C8B-B14F-4D97-AF65-F5344CB8AC3E}">
        <p14:creationId xmlns:p14="http://schemas.microsoft.com/office/powerpoint/2010/main" val="698467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D5397-C59A-4CC1-92C3-0593DC915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de alta resolução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92B392-529A-4ACA-B4B2-0A4A29BBA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209800"/>
            <a:ext cx="3300247" cy="4195481"/>
          </a:xfrm>
        </p:spPr>
        <p:txBody>
          <a:bodyPr/>
          <a:lstStyle/>
          <a:p>
            <a:r>
              <a:rPr lang="pt-BR" dirty="0"/>
              <a:t>Problema: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O aspecto visual do algoritmo em imagens de alta resolução é prejudicado</a:t>
            </a:r>
          </a:p>
          <a:p>
            <a:r>
              <a:rPr lang="pt-BR" dirty="0"/>
              <a:t>Solução proposta: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Diminuir o tamanho da imagem afim de reduzir sua resolução e então aplicar o algoritmo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FA8BD0E-9693-4752-82F2-122502522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257" y="2209801"/>
            <a:ext cx="7458632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18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B23C1-1334-4731-AA56-354EFA49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de alta resolução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627CD44-8A87-453B-9CE5-D4E946082D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2439194"/>
            <a:ext cx="6096000" cy="3429000"/>
          </a:xfr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9626906-366A-435B-8167-373F4A713B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96000" y="2441575"/>
            <a:ext cx="6096000" cy="3429000"/>
          </a:xfrm>
        </p:spPr>
      </p:pic>
    </p:spTree>
    <p:extLst>
      <p:ext uri="{BB962C8B-B14F-4D97-AF65-F5344CB8AC3E}">
        <p14:creationId xmlns:p14="http://schemas.microsoft.com/office/powerpoint/2010/main" val="1216162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A45C48-2C24-4537-91CD-E12510A5C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414086-016F-46C3-B16F-862A55565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Média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A8DEA5-AF5C-4F77-BF24-28066B4AED70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** insira a nota aqui **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Resultado abaixo do imaginado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Método de avaliação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C12A514-50F2-48D5-9CA0-AB04B8C3BE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Melhor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6242E9F-D411-4DAC-BB67-68AC57F6B4A6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** insira a nota aqui **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** o que as imagens que possuem essa nota tem em comum? **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** o que percebi nas imagens com essa nota? **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A867413-E6E4-469C-BA95-6797C08A65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Pior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92FE322A-0477-497A-BE25-8D2CD94E938E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** insira a nota aqui **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** o que as imagens que possuem essa nota tem em comum? **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** o que percebi nas imagens com essa nota? **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6221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B23C1-1334-4731-AA56-354EFA499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0440"/>
          </a:xfrm>
        </p:spPr>
        <p:txBody>
          <a:bodyPr/>
          <a:lstStyle/>
          <a:p>
            <a:r>
              <a:rPr lang="pt-BR" dirty="0"/>
              <a:t>Resultados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627CD44-8A87-453B-9CE5-D4E946082D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870" y="2439194"/>
            <a:ext cx="6052130" cy="3429000"/>
          </a:xfr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9626906-366A-435B-8167-373F4A713B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441575"/>
            <a:ext cx="6052130" cy="3429000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9463B2A-2569-466F-BCDD-B8D3A21C9EF2}"/>
              </a:ext>
            </a:extLst>
          </p:cNvPr>
          <p:cNvSpPr txBox="1">
            <a:spLocks/>
          </p:cNvSpPr>
          <p:nvPr/>
        </p:nvSpPr>
        <p:spPr>
          <a:xfrm>
            <a:off x="646110" y="1069546"/>
            <a:ext cx="9404723" cy="750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Melhores resultados</a:t>
            </a:r>
          </a:p>
        </p:txBody>
      </p:sp>
    </p:spTree>
    <p:extLst>
      <p:ext uri="{BB962C8B-B14F-4D97-AF65-F5344CB8AC3E}">
        <p14:creationId xmlns:p14="http://schemas.microsoft.com/office/powerpoint/2010/main" val="558379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B23C1-1334-4731-AA56-354EFA499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0440"/>
          </a:xfrm>
        </p:spPr>
        <p:txBody>
          <a:bodyPr/>
          <a:lstStyle/>
          <a:p>
            <a:r>
              <a:rPr lang="pt-BR" dirty="0"/>
              <a:t>Resultados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627CD44-8A87-453B-9CE5-D4E946082D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870" y="2439194"/>
            <a:ext cx="6052130" cy="3429000"/>
          </a:xfr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9626906-366A-435B-8167-373F4A713B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441575"/>
            <a:ext cx="6052130" cy="3429000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9463B2A-2569-466F-BCDD-B8D3A21C9EF2}"/>
              </a:ext>
            </a:extLst>
          </p:cNvPr>
          <p:cNvSpPr txBox="1">
            <a:spLocks/>
          </p:cNvSpPr>
          <p:nvPr/>
        </p:nvSpPr>
        <p:spPr>
          <a:xfrm>
            <a:off x="646110" y="1069546"/>
            <a:ext cx="9404723" cy="750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Melhores resultados</a:t>
            </a:r>
          </a:p>
        </p:txBody>
      </p:sp>
    </p:spTree>
    <p:extLst>
      <p:ext uri="{BB962C8B-B14F-4D97-AF65-F5344CB8AC3E}">
        <p14:creationId xmlns:p14="http://schemas.microsoft.com/office/powerpoint/2010/main" val="3616161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B23C1-1334-4731-AA56-354EFA499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0440"/>
          </a:xfrm>
        </p:spPr>
        <p:txBody>
          <a:bodyPr/>
          <a:lstStyle/>
          <a:p>
            <a:r>
              <a:rPr lang="pt-BR" dirty="0"/>
              <a:t>Resultados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627CD44-8A87-453B-9CE5-D4E946082D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870" y="2439194"/>
            <a:ext cx="6052130" cy="3429000"/>
          </a:xfr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9626906-366A-435B-8167-373F4A713B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441575"/>
            <a:ext cx="6052130" cy="3429000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9463B2A-2569-466F-BCDD-B8D3A21C9EF2}"/>
              </a:ext>
            </a:extLst>
          </p:cNvPr>
          <p:cNvSpPr txBox="1">
            <a:spLocks/>
          </p:cNvSpPr>
          <p:nvPr/>
        </p:nvSpPr>
        <p:spPr>
          <a:xfrm>
            <a:off x="646110" y="1069546"/>
            <a:ext cx="9404723" cy="750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Piores resultados</a:t>
            </a:r>
          </a:p>
        </p:txBody>
      </p:sp>
    </p:spTree>
    <p:extLst>
      <p:ext uri="{BB962C8B-B14F-4D97-AF65-F5344CB8AC3E}">
        <p14:creationId xmlns:p14="http://schemas.microsoft.com/office/powerpoint/2010/main" val="3506593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B23C1-1334-4731-AA56-354EFA499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0440"/>
          </a:xfrm>
        </p:spPr>
        <p:txBody>
          <a:bodyPr/>
          <a:lstStyle/>
          <a:p>
            <a:r>
              <a:rPr lang="pt-BR" dirty="0"/>
              <a:t>Resultados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627CD44-8A87-453B-9CE5-D4E946082D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870" y="2439194"/>
            <a:ext cx="6052130" cy="3429000"/>
          </a:xfr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9626906-366A-435B-8167-373F4A713B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441575"/>
            <a:ext cx="6052130" cy="3429000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9463B2A-2569-466F-BCDD-B8D3A21C9EF2}"/>
              </a:ext>
            </a:extLst>
          </p:cNvPr>
          <p:cNvSpPr txBox="1">
            <a:spLocks/>
          </p:cNvSpPr>
          <p:nvPr/>
        </p:nvSpPr>
        <p:spPr>
          <a:xfrm>
            <a:off x="646110" y="1069546"/>
            <a:ext cx="9404723" cy="750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Piores resultados</a:t>
            </a:r>
          </a:p>
        </p:txBody>
      </p:sp>
    </p:spTree>
    <p:extLst>
      <p:ext uri="{BB962C8B-B14F-4D97-AF65-F5344CB8AC3E}">
        <p14:creationId xmlns:p14="http://schemas.microsoft.com/office/powerpoint/2010/main" val="1913974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7E2EC-6C4B-42E8-B497-F05827B3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4E1DCD-21EA-4D1F-8D40-DDB71713E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807840"/>
          </a:xfrm>
        </p:spPr>
        <p:txBody>
          <a:bodyPr>
            <a:normAutofit lnSpcReduction="10000"/>
          </a:bodyPr>
          <a:lstStyle/>
          <a:p>
            <a:r>
              <a:rPr lang="pt-BR" dirty="0"/>
              <a:t>O algoritmo não satisfaz todo tipo de conteúdo – e.g. imagens de rostos – mas em geral tem uma boa resposta, principalmente em casos que há presença de cores mais puras e pouca variação de formas – e.g. fotos de frutas e balões –.</a:t>
            </a:r>
          </a:p>
          <a:p>
            <a:endParaRPr lang="pt-BR" dirty="0"/>
          </a:p>
          <a:p>
            <a:r>
              <a:rPr lang="pt-BR" dirty="0"/>
              <a:t>Objetivos atingidos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Nota média: ** nota aqui **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Velocidade média: 4,06 segundos/imagem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4FBC7F-BA8F-407C-B720-383FDD218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5004753"/>
            <a:ext cx="5534025" cy="11049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595F613-CA78-4472-9EB6-EEFA5B190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136" y="5004753"/>
            <a:ext cx="5534024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46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11B72D-7369-4D92-84D3-7D715FA64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E21342B-C573-49CC-A215-4F1ADD266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489" y="1853248"/>
            <a:ext cx="2819400" cy="3314700"/>
          </a:xfrm>
          <a:prstGeom prst="rect">
            <a:avLst/>
          </a:prstGeom>
        </p:spPr>
      </p:pic>
      <p:sp>
        <p:nvSpPr>
          <p:cNvPr id="19" name="Espaço Reservado para Conteúdo 18">
            <a:extLst>
              <a:ext uri="{FF2B5EF4-FFF2-40B4-BE49-F238E27FC236}">
                <a16:creationId xmlns:a16="http://schemas.microsoft.com/office/drawing/2014/main" id="{8F6EF967-1250-4919-8685-AD874F421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55613"/>
            <a:ext cx="7310773" cy="4195481"/>
          </a:xfrm>
        </p:spPr>
        <p:txBody>
          <a:bodyPr/>
          <a:lstStyle/>
          <a:p>
            <a:r>
              <a:rPr lang="pt-BR" sz="2400" dirty="0"/>
              <a:t>Efeito visual satisfatório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200" dirty="0"/>
              <a:t>Uma aprovação geral com uma nota acima de 7</a:t>
            </a:r>
          </a:p>
          <a:p>
            <a:endParaRPr lang="pt-BR" dirty="0"/>
          </a:p>
          <a:p>
            <a:r>
              <a:rPr lang="pt-BR" sz="2400" dirty="0"/>
              <a:t>Velocidade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200" dirty="0" err="1"/>
              <a:t>Cartoonizar</a:t>
            </a:r>
            <a:r>
              <a:rPr lang="pt-BR" sz="2200" dirty="0"/>
              <a:t> uma imagem HD em até 5 segundos</a:t>
            </a:r>
          </a:p>
        </p:txBody>
      </p:sp>
    </p:spTree>
    <p:extLst>
      <p:ext uri="{BB962C8B-B14F-4D97-AF65-F5344CB8AC3E}">
        <p14:creationId xmlns:p14="http://schemas.microsoft.com/office/powerpoint/2010/main" val="1532446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56DA51-7DEE-43A5-A95B-5D0BB3C0D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DA0DE5-842E-44E6-B8CD-27566D799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400" i="1" dirty="0">
                <a:hlinkClick r:id="rId2"/>
              </a:rPr>
              <a:t>Kevin </a:t>
            </a:r>
            <a:r>
              <a:rPr lang="pt-BR" sz="2400" i="1" dirty="0" err="1">
                <a:hlinkClick r:id="rId2"/>
              </a:rPr>
              <a:t>Dade</a:t>
            </a:r>
            <a:r>
              <a:rPr lang="pt-BR" sz="2400" i="1" dirty="0">
                <a:hlinkClick r:id="rId2"/>
              </a:rPr>
              <a:t> – </a:t>
            </a:r>
            <a:r>
              <a:rPr lang="pt-BR" sz="2400" i="1" dirty="0" err="1">
                <a:hlinkClick r:id="rId2"/>
              </a:rPr>
              <a:t>Toonify</a:t>
            </a:r>
            <a:endParaRPr lang="pt-BR" sz="2400" i="1" dirty="0"/>
          </a:p>
          <a:p>
            <a:pPr marL="457200" indent="-457200">
              <a:buFont typeface="+mj-lt"/>
              <a:buAutoNum type="arabicPeriod"/>
            </a:pPr>
            <a:r>
              <a:rPr lang="en-US" sz="2400" i="1" dirty="0">
                <a:hlinkClick r:id="rId3"/>
              </a:rPr>
              <a:t>Bilateral Filtering for Gray and Color Images</a:t>
            </a:r>
            <a:endParaRPr lang="en-US" sz="2400" i="1" dirty="0"/>
          </a:p>
          <a:p>
            <a:pPr marL="457200" indent="-457200">
              <a:buFont typeface="+mj-lt"/>
              <a:buAutoNum type="arabicPeriod"/>
            </a:pPr>
            <a:r>
              <a:rPr lang="pt-BR" sz="2400" i="1" dirty="0">
                <a:hlinkClick r:id="rId4"/>
              </a:rPr>
              <a:t>In </a:t>
            </a:r>
            <a:r>
              <a:rPr lang="pt-BR" sz="2400" i="1" dirty="0" err="1">
                <a:hlinkClick r:id="rId4"/>
              </a:rPr>
              <a:t>Depth</a:t>
            </a:r>
            <a:r>
              <a:rPr lang="pt-BR" sz="2400" i="1" dirty="0">
                <a:hlinkClick r:id="rId4"/>
              </a:rPr>
              <a:t>: k-</a:t>
            </a:r>
            <a:r>
              <a:rPr lang="pt-BR" sz="2400" i="1" dirty="0" err="1">
                <a:hlinkClick r:id="rId4"/>
              </a:rPr>
              <a:t>means</a:t>
            </a:r>
            <a:r>
              <a:rPr lang="pt-BR" sz="2400" i="1" dirty="0">
                <a:hlinkClick r:id="rId4"/>
              </a:rPr>
              <a:t> </a:t>
            </a:r>
            <a:r>
              <a:rPr lang="pt-BR" sz="2400" i="1" dirty="0" err="1">
                <a:hlinkClick r:id="rId4"/>
              </a:rPr>
              <a:t>Clustering</a:t>
            </a:r>
            <a:endParaRPr lang="pt-BR" sz="2400" i="1" dirty="0"/>
          </a:p>
          <a:p>
            <a:pPr marL="457200" indent="-457200">
              <a:buFont typeface="+mj-lt"/>
              <a:buAutoNum type="arabicPeriod"/>
            </a:pPr>
            <a:r>
              <a:rPr lang="pt-BR" sz="2400" i="1" dirty="0" err="1">
                <a:hlinkClick r:id="rId5"/>
              </a:rPr>
              <a:t>Docs</a:t>
            </a:r>
            <a:r>
              <a:rPr lang="pt-BR" sz="2400" i="1" dirty="0">
                <a:hlinkClick r:id="rId5"/>
              </a:rPr>
              <a:t> </a:t>
            </a:r>
            <a:r>
              <a:rPr lang="pt-BR" sz="2400" i="1" dirty="0" err="1">
                <a:hlinkClick r:id="rId5"/>
              </a:rPr>
              <a:t>OpenCV</a:t>
            </a:r>
            <a:endParaRPr lang="pt-BR" sz="2400" i="1" dirty="0"/>
          </a:p>
          <a:p>
            <a:pPr marL="457200" indent="-457200">
              <a:buFont typeface="+mj-lt"/>
              <a:buAutoNum type="arabicPeriod"/>
            </a:pPr>
            <a:r>
              <a:rPr lang="pt-BR" sz="2400" i="1" dirty="0">
                <a:hlinkClick r:id="rId6"/>
              </a:rPr>
              <a:t>Banco de Imagens</a:t>
            </a:r>
            <a:endParaRPr 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358585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10F69-A11D-426F-A2E2-DBD32187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Principal Referência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2816F6F-5ECD-40C9-9343-7FEBADE02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err="1"/>
              <a:t>Paper</a:t>
            </a:r>
            <a:r>
              <a:rPr lang="pt-BR" sz="2400" dirty="0"/>
              <a:t>  - Kevin </a:t>
            </a:r>
            <a:r>
              <a:rPr lang="pt-BR" sz="2400" dirty="0" err="1"/>
              <a:t>Dade</a:t>
            </a:r>
            <a:r>
              <a:rPr lang="pt-BR" sz="2400" dirty="0"/>
              <a:t>, Stanford </a:t>
            </a:r>
            <a:r>
              <a:rPr lang="pt-BR" sz="2400" dirty="0" err="1"/>
              <a:t>University</a:t>
            </a:r>
            <a:endParaRPr lang="pt-BR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“The process to produce the cartoon effect is divided into two branches- one for detecting and boldening the edges, and one for smoothing and quantizing the colors in the image. At the end, the resulting images are combined to achieve the effect.”</a:t>
            </a:r>
            <a:endParaRPr lang="pt-BR" sz="22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FEA54E7-71C8-4F2F-95F9-878ACD4A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82" y="4533899"/>
            <a:ext cx="6477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74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5306A-930D-4513-8801-1B4D4442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264200-C9AA-4D38-BAC2-244BD0B03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8" cy="4195481"/>
          </a:xfrm>
        </p:spPr>
        <p:txBody>
          <a:bodyPr>
            <a:normAutofit/>
          </a:bodyPr>
          <a:lstStyle/>
          <a:p>
            <a:r>
              <a:rPr lang="pt-BR" sz="2400" dirty="0"/>
              <a:t>cv2.medianBlur</a:t>
            </a:r>
          </a:p>
          <a:p>
            <a:r>
              <a:rPr lang="pt-BR" sz="2400" dirty="0"/>
              <a:t>cv2.Canny</a:t>
            </a:r>
          </a:p>
          <a:p>
            <a:r>
              <a:rPr lang="pt-BR" sz="2400" dirty="0"/>
              <a:t>cv2.bilateralFilter</a:t>
            </a:r>
          </a:p>
          <a:p>
            <a:r>
              <a:rPr lang="pt-BR" sz="2400" dirty="0"/>
              <a:t>cv2.kmeans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217AB1-ED5F-4A4F-91A4-279E676A4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740" y="1714500"/>
            <a:ext cx="60082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51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14F88-541B-4C24-A1E9-9659700DB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A11317-2BB5-4BFA-B034-923BD131F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8" cy="4195481"/>
          </a:xfrm>
        </p:spPr>
        <p:txBody>
          <a:bodyPr/>
          <a:lstStyle/>
          <a:p>
            <a:r>
              <a:rPr lang="pt-BR" dirty="0"/>
              <a:t>cv2.medianBlur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Redução de ruídos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Suavização da imagem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E79A00-79FE-427B-AE69-38946BFE2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740" y="1714500"/>
            <a:ext cx="60082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5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14F88-541B-4C24-A1E9-9659700DB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A11317-2BB5-4BFA-B034-923BD131F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8" cy="4195481"/>
          </a:xfrm>
        </p:spPr>
        <p:txBody>
          <a:bodyPr/>
          <a:lstStyle/>
          <a:p>
            <a:r>
              <a:rPr lang="pt-BR" dirty="0"/>
              <a:t>cv2.Canny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Detecção de bordas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E79A00-79FE-427B-AE69-38946BFE2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740" y="1714500"/>
            <a:ext cx="6008260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5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14F88-541B-4C24-A1E9-9659700DB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A11317-2BB5-4BFA-B034-923BD131F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8" cy="4195481"/>
          </a:xfrm>
        </p:spPr>
        <p:txBody>
          <a:bodyPr/>
          <a:lstStyle/>
          <a:p>
            <a:r>
              <a:rPr lang="pt-BR" dirty="0"/>
              <a:t>cv2.bilateralFilter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Eliminação de detalhes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E79A00-79FE-427B-AE69-38946BFE2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741" y="1714500"/>
            <a:ext cx="6008258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23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91E6E-2F80-4D6B-A82D-E8B6279B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4776121" cy="1400530"/>
          </a:xfrm>
        </p:spPr>
        <p:txBody>
          <a:bodyPr/>
          <a:lstStyle/>
          <a:p>
            <a:r>
              <a:rPr lang="pt-BR" dirty="0"/>
              <a:t>cv2.bilateralFilter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9054189-67D3-4565-B623-7EEC30BCC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1166" y="1380177"/>
            <a:ext cx="7658429" cy="5088134"/>
          </a:xfr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B3C728A6-BEFC-497A-963F-8F8D2646C37B}"/>
              </a:ext>
            </a:extLst>
          </p:cNvPr>
          <p:cNvSpPr txBox="1">
            <a:spLocks/>
          </p:cNvSpPr>
          <p:nvPr/>
        </p:nvSpPr>
        <p:spPr>
          <a:xfrm>
            <a:off x="6416765" y="6468311"/>
            <a:ext cx="5775235" cy="389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pt-BR" sz="1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https://upload.wikimedia.org/wikipedia/commons/b/b0/Bilateral_Filter.jpg</a:t>
            </a:r>
          </a:p>
        </p:txBody>
      </p:sp>
    </p:spTree>
    <p:extLst>
      <p:ext uri="{BB962C8B-B14F-4D97-AF65-F5344CB8AC3E}">
        <p14:creationId xmlns:p14="http://schemas.microsoft.com/office/powerpoint/2010/main" val="1570644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14F88-541B-4C24-A1E9-9659700DB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A11317-2BB5-4BFA-B034-923BD131F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8" cy="4195481"/>
          </a:xfrm>
        </p:spPr>
        <p:txBody>
          <a:bodyPr/>
          <a:lstStyle/>
          <a:p>
            <a:r>
              <a:rPr lang="pt-BR" dirty="0"/>
              <a:t>cv2.kmeans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Quantização das cores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E79A00-79FE-427B-AE69-38946BFE2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740" y="1714500"/>
            <a:ext cx="6008260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095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488</TotalTime>
  <Words>1155</Words>
  <Application>Microsoft Office PowerPoint</Application>
  <PresentationFormat>Widescreen</PresentationFormat>
  <Paragraphs>142</Paragraphs>
  <Slides>20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Wingdings 3</vt:lpstr>
      <vt:lpstr>Íon</vt:lpstr>
      <vt:lpstr>Toonify  Cartoon Photo Effect Application</vt:lpstr>
      <vt:lpstr>Objetivo</vt:lpstr>
      <vt:lpstr>Principal Referência</vt:lpstr>
      <vt:lpstr>Principais funções</vt:lpstr>
      <vt:lpstr>Principais Funções</vt:lpstr>
      <vt:lpstr>Principais Funções</vt:lpstr>
      <vt:lpstr>Principais Funções</vt:lpstr>
      <vt:lpstr>cv2.bilateralFilter</vt:lpstr>
      <vt:lpstr>Principais Funções</vt:lpstr>
      <vt:lpstr>cv2.kmeans</vt:lpstr>
      <vt:lpstr>Comparação do exemplo</vt:lpstr>
      <vt:lpstr>Imagens de alta resolução</vt:lpstr>
      <vt:lpstr>Imagens de alta resolução</vt:lpstr>
      <vt:lpstr>Resultados</vt:lpstr>
      <vt:lpstr>Resultados</vt:lpstr>
      <vt:lpstr>Resultados</vt:lpstr>
      <vt:lpstr>Resultados</vt:lpstr>
      <vt:lpstr>Resultados</vt:lpstr>
      <vt:lpstr>Conclusão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Toonify  Cartoon Photo Effect Application</dc:title>
  <dc:creator>Estevam Galvão Albuquerque</dc:creator>
  <cp:lastModifiedBy>Estevam Galvão Albuquerque</cp:lastModifiedBy>
  <cp:revision>44</cp:revision>
  <dcterms:created xsi:type="dcterms:W3CDTF">2018-06-19T15:23:28Z</dcterms:created>
  <dcterms:modified xsi:type="dcterms:W3CDTF">2018-06-19T23:32:15Z</dcterms:modified>
</cp:coreProperties>
</file>